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0" r:id="rId5"/>
    <p:sldId id="281" r:id="rId6"/>
    <p:sldId id="284" r:id="rId7"/>
    <p:sldId id="282" r:id="rId8"/>
    <p:sldId id="276" r:id="rId9"/>
    <p:sldId id="258" r:id="rId10"/>
    <p:sldId id="28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8BB77-3853-42F0-99A6-41E4AA8C34BB}" v="5" dt="2022-09-16T03:25:13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41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5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4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1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2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5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0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5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4E1B-EFC9-4972-8BBB-6023667A444D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6E24-17D0-47F4-86DB-4B781655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5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4295319"/>
            <a:ext cx="11868954" cy="80021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6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Louisiana Ports Deliver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3049" y="6156102"/>
            <a:ext cx="9272788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Georgia" panose="02040502050405020303" pitchFamily="18" charset="0"/>
              </a:rPr>
              <a:t>Presented By: Jennifer Marusak,  MA, CPE, Executive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81A41-E003-436E-82C1-D2945B42B0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959" y="395888"/>
            <a:ext cx="3636081" cy="30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308" y="0"/>
            <a:ext cx="11977700" cy="861774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The Usual Subjects</a:t>
            </a:r>
          </a:p>
        </p:txBody>
      </p:sp>
      <p:sp>
        <p:nvSpPr>
          <p:cNvPr id="45" name="AutoShape 6" descr="LABI Logo">
            <a:extLst>
              <a:ext uri="{FF2B5EF4-FFF2-40B4-BE49-F238E27FC236}">
                <a16:creationId xmlns:a16="http://schemas.microsoft.com/office/drawing/2014/main" id="{A94F2EDB-963C-523D-F48F-8D666A523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8" descr="LABI Logo">
            <a:extLst>
              <a:ext uri="{FF2B5EF4-FFF2-40B4-BE49-F238E27FC236}">
                <a16:creationId xmlns:a16="http://schemas.microsoft.com/office/drawing/2014/main" id="{F624B159-4C81-5E07-0318-092BCC060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2155581" cy="21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896B2-58C3-208E-6ADD-E6E84BEC71E3}"/>
              </a:ext>
            </a:extLst>
          </p:cNvPr>
          <p:cNvSpPr txBox="1"/>
          <p:nvPr/>
        </p:nvSpPr>
        <p:spPr>
          <a:xfrm>
            <a:off x="284568" y="1268181"/>
            <a:ext cx="11454714" cy="4708981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U.S. Coast Guard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MARAD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Louisiana Department of Transportation &amp;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Louisiana Economic Development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Louisiana Coast Protection &amp; Restoration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371658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99127"/>
            <a:ext cx="12192000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54016"/>
            <a:ext cx="12192000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Georgia" panose="02040502050405020303" pitchFamily="18" charset="0"/>
              </a:rPr>
              <a:t>www.PortsofLouisiana.org</a:t>
            </a:r>
          </a:p>
          <a:p>
            <a:pPr algn="ctr"/>
            <a:endParaRPr lang="en-US" sz="28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Georgia" panose="02040502050405020303" pitchFamily="18" charset="0"/>
              </a:rPr>
              <a:t>jmarusak@bellsouth.net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B3D07-D928-438B-9DB4-23E8E41CE4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623" y="2603136"/>
            <a:ext cx="1922754" cy="16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8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0" y="22536"/>
            <a:ext cx="12039360" cy="784830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Ports Impact Every Region of Louisiana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689910" y="3358063"/>
            <a:ext cx="4689910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Port Facts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0" y="1004995"/>
            <a:ext cx="6110358" cy="5700571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898072" y="1198732"/>
            <a:ext cx="15845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1. Central Louisiana </a:t>
            </a:r>
          </a:p>
          <a:p>
            <a:r>
              <a:rPr lang="en-US" sz="800" dirty="0"/>
              <a:t>     Regional Port</a:t>
            </a:r>
          </a:p>
          <a:p>
            <a:r>
              <a:rPr lang="en-US" sz="800" dirty="0"/>
              <a:t>2. Avoyelles</a:t>
            </a:r>
          </a:p>
          <a:p>
            <a:r>
              <a:rPr lang="en-US" sz="800" dirty="0"/>
              <a:t>3. </a:t>
            </a:r>
            <a:r>
              <a:rPr lang="en-US" sz="800"/>
              <a:t>Greater Baton </a:t>
            </a:r>
            <a:r>
              <a:rPr lang="en-US" sz="800" dirty="0"/>
              <a:t>Rouge</a:t>
            </a:r>
          </a:p>
          <a:p>
            <a:r>
              <a:rPr lang="en-US" sz="800" dirty="0"/>
              <a:t>4. Caddo-Bossier</a:t>
            </a:r>
          </a:p>
          <a:p>
            <a:r>
              <a:rPr lang="en-US" sz="800" dirty="0"/>
              <a:t>5. Columbia</a:t>
            </a:r>
          </a:p>
          <a:p>
            <a:r>
              <a:rPr lang="en-US" sz="800" dirty="0"/>
              <a:t>6. Fourchon</a:t>
            </a:r>
          </a:p>
          <a:p>
            <a:r>
              <a:rPr lang="en-US" sz="800" dirty="0"/>
              <a:t>7. Grand Isle</a:t>
            </a:r>
          </a:p>
          <a:p>
            <a:r>
              <a:rPr lang="en-US" sz="800" dirty="0"/>
              <a:t>8. Greater Ouachita</a:t>
            </a:r>
          </a:p>
          <a:p>
            <a:r>
              <a:rPr lang="en-US" sz="800" dirty="0"/>
              <a:t>9. Iberia</a:t>
            </a:r>
          </a:p>
          <a:p>
            <a:r>
              <a:rPr lang="en-US" sz="800" dirty="0"/>
              <a:t>10. Greater Krotz Springs</a:t>
            </a:r>
          </a:p>
          <a:p>
            <a:r>
              <a:rPr lang="en-US" sz="800" dirty="0"/>
              <a:t>11. Lake Charles</a:t>
            </a:r>
          </a:p>
          <a:p>
            <a:r>
              <a:rPr lang="en-US" sz="800" dirty="0"/>
              <a:t>12. Lake Providence</a:t>
            </a:r>
          </a:p>
          <a:p>
            <a:r>
              <a:rPr lang="en-US" sz="800" dirty="0"/>
              <a:t>13. LIGTT</a:t>
            </a:r>
          </a:p>
          <a:p>
            <a:r>
              <a:rPr lang="en-US" sz="800" dirty="0"/>
              <a:t>14. Madison Port</a:t>
            </a:r>
          </a:p>
          <a:p>
            <a:r>
              <a:rPr lang="en-US" sz="800" dirty="0"/>
              <a:t>15. Manchac</a:t>
            </a:r>
          </a:p>
          <a:p>
            <a:r>
              <a:rPr lang="en-US" sz="800" dirty="0"/>
              <a:t>16. Mermentau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8372" y="1198732"/>
            <a:ext cx="1143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17. Morgan City</a:t>
            </a:r>
          </a:p>
          <a:p>
            <a:r>
              <a:rPr lang="en-US" sz="800" dirty="0"/>
              <a:t>18. Natchitoches</a:t>
            </a:r>
          </a:p>
          <a:p>
            <a:r>
              <a:rPr lang="en-US" sz="800" dirty="0"/>
              <a:t>19. New Orleans</a:t>
            </a:r>
          </a:p>
          <a:p>
            <a:r>
              <a:rPr lang="en-US" sz="800" dirty="0"/>
              <a:t>20. Plaquemines</a:t>
            </a:r>
          </a:p>
          <a:p>
            <a:r>
              <a:rPr lang="en-US" sz="800" dirty="0"/>
              <a:t>21. Pointe Coupee</a:t>
            </a:r>
          </a:p>
          <a:p>
            <a:r>
              <a:rPr lang="en-US" sz="800" dirty="0"/>
              <a:t>22. Red River</a:t>
            </a:r>
          </a:p>
          <a:p>
            <a:r>
              <a:rPr lang="en-US" sz="800" dirty="0"/>
              <a:t>23. South Louisiana</a:t>
            </a:r>
          </a:p>
          <a:p>
            <a:r>
              <a:rPr lang="en-US" sz="800" dirty="0"/>
              <a:t>24. St. Bernard</a:t>
            </a:r>
          </a:p>
          <a:p>
            <a:r>
              <a:rPr lang="en-US" sz="800" dirty="0"/>
              <a:t>25. Terrebonne</a:t>
            </a:r>
          </a:p>
          <a:p>
            <a:r>
              <a:rPr lang="en-US" sz="800" dirty="0"/>
              <a:t>26. Twin Parish</a:t>
            </a:r>
          </a:p>
          <a:p>
            <a:r>
              <a:rPr lang="en-US" sz="800" dirty="0"/>
              <a:t>27. Vermilion</a:t>
            </a:r>
          </a:p>
          <a:p>
            <a:r>
              <a:rPr lang="en-US" sz="800" dirty="0"/>
              <a:t>28. Vidalia</a:t>
            </a:r>
          </a:p>
          <a:p>
            <a:r>
              <a:rPr lang="en-US" sz="800" dirty="0"/>
              <a:t>29. Vinton</a:t>
            </a:r>
          </a:p>
          <a:p>
            <a:r>
              <a:rPr lang="en-US" sz="800" dirty="0"/>
              <a:t>30. West Calcasieu</a:t>
            </a:r>
          </a:p>
          <a:p>
            <a:r>
              <a:rPr lang="en-US" sz="800" dirty="0"/>
              <a:t>31. Cameron Parish</a:t>
            </a:r>
          </a:p>
          <a:p>
            <a:r>
              <a:rPr lang="en-US" sz="800" dirty="0"/>
              <a:t>32. West St. Mary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63595"/>
              </p:ext>
            </p:extLst>
          </p:nvPr>
        </p:nvGraphicFramePr>
        <p:xfrm>
          <a:off x="6527477" y="4805082"/>
          <a:ext cx="5410200" cy="5631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1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33 Corporate Members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80397A-8C1E-95CA-4FCC-9A9DBB0F7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2611"/>
              </p:ext>
            </p:extLst>
          </p:nvPr>
        </p:nvGraphicFramePr>
        <p:xfrm>
          <a:off x="6491618" y="5853953"/>
          <a:ext cx="5410200" cy="5109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9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86 Associate Members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5900CF-B714-F9E6-1DA1-2B3E8892F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516" y="1194503"/>
            <a:ext cx="3636081" cy="30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5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2277" y="98286"/>
            <a:ext cx="12019723" cy="1569660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Mississippi River is the Backbone of the Nation’s Water Commerce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27" y="2345471"/>
            <a:ext cx="5920938" cy="37609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26664"/>
              </p:ext>
            </p:extLst>
          </p:nvPr>
        </p:nvGraphicFramePr>
        <p:xfrm>
          <a:off x="6506216" y="2538261"/>
          <a:ext cx="5410200" cy="35681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14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Five Mississippi</a:t>
                      </a:r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River ports comprise the largest port complex in the world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14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Louisiana ports carry 25%</a:t>
                      </a:r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of U.S. waterborne commerce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33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60% of the nation’s grain 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20% of the nation’s coal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14,500 mile inland waterway system including</a:t>
                      </a:r>
                      <a:r>
                        <a:rPr lang="en-US" sz="18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rivers &amp; intracoastal waterways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522" y="0"/>
            <a:ext cx="12059478" cy="1754326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Ports Connect &amp; Enhance Markets for Major Industries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57" y="2199965"/>
            <a:ext cx="2641581" cy="1777777"/>
          </a:xfrm>
          <a:prstGeom prst="rect">
            <a:avLst/>
          </a:prstGeom>
        </p:spPr>
      </p:pic>
      <p:pic>
        <p:nvPicPr>
          <p:cNvPr id="5" name="Picture 8" descr="iStock_000013872848Medium.jpg                                  064D7515Macintosh HD                   C361B815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783" y="4333461"/>
            <a:ext cx="2641582" cy="17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Welder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538" y="4333565"/>
            <a:ext cx="2640408" cy="178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435907" y="2212081"/>
            <a:ext cx="2642698" cy="1787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819" y="2199965"/>
            <a:ext cx="264158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Georgia" panose="02040502050405020303" pitchFamily="18" charset="0"/>
              </a:rPr>
              <a:t>Transportation &amp; Warehousing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364" y="5797413"/>
            <a:ext cx="2641582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Georgia" panose="02040502050405020303" pitchFamily="18" charset="0"/>
              </a:rPr>
              <a:t>Manufacturing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368" y="2212081"/>
            <a:ext cx="264158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Georgia" panose="02040502050405020303" pitchFamily="18" charset="0"/>
              </a:rPr>
              <a:t>Mining – </a:t>
            </a:r>
          </a:p>
          <a:p>
            <a:pPr algn="ctr"/>
            <a:r>
              <a:rPr lang="en-US" sz="1500" b="1" dirty="0">
                <a:latin typeface="Georgia" panose="02040502050405020303" pitchFamily="18" charset="0"/>
              </a:rPr>
              <a:t>Includes Oil &amp; Gas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5782" y="5803864"/>
            <a:ext cx="2641582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Georgia" panose="02040502050405020303" pitchFamily="18" charset="0"/>
              </a:rPr>
              <a:t>Agriculture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9086" y="2202174"/>
            <a:ext cx="3742740" cy="1131224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57310" y="5004865"/>
            <a:ext cx="3774515" cy="1207418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5834" y="3518558"/>
            <a:ext cx="3755991" cy="1243766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0722" y="2277979"/>
            <a:ext cx="3297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These industries anchor the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Louisiana economy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3745" y="3663168"/>
            <a:ext cx="33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These industries could exist without ports but with much higher 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1415" y="5144684"/>
            <a:ext cx="355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These industries are high volume exporters &amp; importers</a:t>
            </a:r>
          </a:p>
        </p:txBody>
      </p:sp>
    </p:spTree>
    <p:extLst>
      <p:ext uri="{BB962C8B-B14F-4D97-AF65-F5344CB8AC3E}">
        <p14:creationId xmlns:p14="http://schemas.microsoft.com/office/powerpoint/2010/main" val="5178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148" y="0"/>
            <a:ext cx="11919851" cy="923330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Importance of Deep Draft Ports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62778"/>
              </p:ext>
            </p:extLst>
          </p:nvPr>
        </p:nvGraphicFramePr>
        <p:xfrm>
          <a:off x="147781" y="1088572"/>
          <a:ext cx="11914910" cy="5841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4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28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anose="02040502050405020303" pitchFamily="18" charset="0"/>
                        </a:rPr>
                        <a:t>Port of South Louisiana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Ranks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#1 in the western hemisphere 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for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m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ost tons of cargo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transported through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its 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public/private docks;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imports/exports more than 300 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million tons annually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69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anose="02040502050405020303" pitchFamily="18" charset="0"/>
                        </a:rPr>
                        <a:t>Port of Lake Charles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Center for LNG operations; 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$85 Billion natural gas related industrial development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59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anose="02040502050405020303" pitchFamily="18" charset="0"/>
                        </a:rPr>
                        <a:t>St. Bernard Port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Ships 36% of the nation’s ferroalloys; handles bulk &amp; breakbulk;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home to one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of the nation’s only ISO tank cleaning facilities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25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anose="02040502050405020303" pitchFamily="18" charset="0"/>
                        </a:rPr>
                        <a:t>Plaquemines Port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Slated to construct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20 million metric ton LNG export facility; More than 55 million tons of grain, petrochemicals &amp; coal pass through annually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7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eorgia" panose="02040502050405020303" pitchFamily="18" charset="0"/>
                        </a:rPr>
                        <a:t>Port of New Orleans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Multimodal transportation hub and an economic engine driven by diverse lines of business: extensive cargo capabilities, a strategically aligned railroad, a large industrial real estate portfolio and in-demand cruise operations. </a:t>
                      </a:r>
                      <a:r>
                        <a:rPr lang="en-US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Port NOLA’s diverse business lines include Louisiana’s only international container terminal, growing the nation’s largest container-on-barge service, 6</a:t>
                      </a:r>
                      <a:r>
                        <a:rPr lang="en-US" sz="1200" b="1" kern="12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largest cruise port in the nation, New Orleans Public Belt Railroad connections to six Class 1 railroads, world-class breakbulk terminals.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56425"/>
                  </a:ext>
                </a:extLst>
              </a:tr>
              <a:tr h="10372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eorgia" panose="02040502050405020303" pitchFamily="18" charset="0"/>
                        </a:rPr>
                        <a:t>Port of Greater Baton Rouge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Strategically located at the head of deep-water navigation on the Mississippi River and possessing robust maritime infrastructure capable of handling general, breakbulk, liquids and containerized cargoes, with a continued mission of promoting domestic and international commerce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6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68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148" y="0"/>
            <a:ext cx="11919851" cy="923330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Importance of Coastal Ports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49031"/>
              </p:ext>
            </p:extLst>
          </p:nvPr>
        </p:nvGraphicFramePr>
        <p:xfrm>
          <a:off x="128226" y="2209834"/>
          <a:ext cx="11935548" cy="4491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49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Georgia" panose="02040502050405020303" pitchFamily="18" charset="0"/>
                        </a:rPr>
                        <a:t>Port of Terrebonne,</a:t>
                      </a:r>
                      <a:r>
                        <a:rPr lang="en-US" sz="2000" b="1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2000" b="1" dirty="0">
                          <a:latin typeface="Georgia" panose="02040502050405020303" pitchFamily="18" charset="0"/>
                        </a:rPr>
                        <a:t>Port</a:t>
                      </a:r>
                      <a:r>
                        <a:rPr lang="en-US" sz="2000" b="1" baseline="0" dirty="0">
                          <a:latin typeface="Georgia" panose="02040502050405020303" pitchFamily="18" charset="0"/>
                        </a:rPr>
                        <a:t> of Morgan City, Port of Vermilion &amp; </a:t>
                      </a:r>
                      <a:r>
                        <a:rPr lang="en-US" sz="2000" b="1" dirty="0">
                          <a:latin typeface="Georgia" panose="02040502050405020303" pitchFamily="18" charset="0"/>
                        </a:rPr>
                        <a:t>Port of Iberia 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Oil &amp; gas industry fabrication and supply base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Terrebonne slated to create 735 new jobs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27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anose="02040502050405020303" pitchFamily="18" charset="0"/>
                        </a:rPr>
                        <a:t>West Calcasieu 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Anchors GIWW in SW La. - enables maritime-oriented services – barge fleeting, barge cleaning/repair (wet/dry), marine fueling, marine construction, diesel engine repair, construction equipment refurbishing.</a:t>
                      </a:r>
                      <a:endParaRPr lang="en-US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latin typeface="Georgia" panose="02040502050405020303" pitchFamily="18" charset="0"/>
                        </a:rPr>
                        <a:t>Port</a:t>
                      </a:r>
                      <a:r>
                        <a:rPr lang="en-US" sz="2000" b="1" baseline="0" dirty="0">
                          <a:latin typeface="Georgia" panose="02040502050405020303" pitchFamily="18" charset="0"/>
                        </a:rPr>
                        <a:t> Fourchon</a:t>
                      </a:r>
                      <a:endParaRPr lang="en-US" sz="2000" b="1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Services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 90% of all deep-water rigs </a:t>
                      </a:r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in Gulf of Mexico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Services 50%</a:t>
                      </a:r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of all shallow-water rigs in Gulf of Mexico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(18% of U.S. oil supply)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latin typeface="Georgia" panose="02040502050405020303" pitchFamily="18" charset="0"/>
                        </a:rPr>
                        <a:t>Cameron Parish Port, Harbor &amp; Terminal District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$35 billion in LNG export facilities, making Cameron Parish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b="1" baseline="300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rd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 among nations in LNG export.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Both a coastal and deep-water port.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Contains 44 miles of GIWW &amp; 33 miles of deep water.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556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79797"/>
              </p:ext>
            </p:extLst>
          </p:nvPr>
        </p:nvGraphicFramePr>
        <p:xfrm>
          <a:off x="1981200" y="1187823"/>
          <a:ext cx="7826187" cy="7575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782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517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Louisiana is the 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altLang="en-US" sz="2000" b="1" baseline="300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nd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 Largest Producer of Crude Oil </a:t>
                      </a:r>
                      <a:r>
                        <a:rPr lang="en-US" alt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&amp; </a:t>
                      </a:r>
                    </a:p>
                    <a:p>
                      <a:pPr algn="ctr"/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altLang="en-US" sz="2000" b="1" baseline="300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nd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 Largest Producer</a:t>
                      </a:r>
                      <a:r>
                        <a:rPr lang="en-US" altLang="en-US" sz="2000" b="1" baseline="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 of 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Natural Gas in the U.S.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03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59008"/>
              </p:ext>
            </p:extLst>
          </p:nvPr>
        </p:nvGraphicFramePr>
        <p:xfrm>
          <a:off x="271826" y="1287989"/>
          <a:ext cx="5639447" cy="10974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63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2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Inland Ports Link Farmers to Global &amp; National Markets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Provide Warehousing &amp; Value-Added Services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9026" y="0"/>
            <a:ext cx="12032974" cy="923330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Importance of Inland Ports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38730"/>
              </p:ext>
            </p:extLst>
          </p:nvPr>
        </p:nvGraphicFramePr>
        <p:xfrm>
          <a:off x="6175513" y="1287988"/>
          <a:ext cx="5641848" cy="10974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641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7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Attracts Manufacturing, Distribution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Other Industries –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Creating Jobs in Their Communities</a:t>
                      </a:r>
                    </a:p>
                  </a:txBody>
                  <a:tcPr marL="81039" marR="81039" marT="40519" marB="4051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79552"/>
              </p:ext>
            </p:extLst>
          </p:nvPr>
        </p:nvGraphicFramePr>
        <p:xfrm>
          <a:off x="271826" y="2589013"/>
          <a:ext cx="11647701" cy="32375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8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5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29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anose="02040502050405020303" pitchFamily="18" charset="0"/>
                        </a:rPr>
                        <a:t>Lake Providence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Largest tonnage of inland ports for agricultural products 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Fastest growing inland port in the U.S.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Georgia" panose="02040502050405020303" pitchFamily="18" charset="0"/>
                        </a:rPr>
                        <a:t>Port of Caddo-Bossier</a:t>
                      </a:r>
                      <a:endParaRPr lang="en-US" sz="2000" dirty="0">
                        <a:latin typeface="Georgia" panose="02040502050405020303" pitchFamily="18" charset="0"/>
                      </a:endParaRPr>
                    </a:p>
                    <a:p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4,000-acre</a:t>
                      </a:r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industrial park and inland multi-modal distribution center 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with more than 16 companies; drives industrial growth in north Louisiana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Georgia" panose="02040502050405020303" pitchFamily="18" charset="0"/>
                        </a:rPr>
                        <a:t>Port of </a:t>
                      </a:r>
                      <a:r>
                        <a:rPr lang="en-US" sz="1800" b="1" dirty="0" err="1">
                          <a:latin typeface="Georgia" panose="02040502050405020303" pitchFamily="18" charset="0"/>
                        </a:rPr>
                        <a:t>Krotz</a:t>
                      </a:r>
                      <a:r>
                        <a:rPr lang="en-US" sz="1800" b="1" dirty="0">
                          <a:latin typeface="Georgia" panose="02040502050405020303" pitchFamily="18" charset="0"/>
                        </a:rPr>
                        <a:t> Springs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  <a:p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134 waterfront acres;</a:t>
                      </a:r>
                      <a:r>
                        <a:rPr lang="en-US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3.1 million overall annual tonnage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17">
                <a:tc>
                  <a:txBody>
                    <a:bodyPr/>
                    <a:lstStyle/>
                    <a:p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89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17F4192-56B4-4BEE-8267-3C48D50FF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35312"/>
            <a:ext cx="3151608" cy="182268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3" name="Picture 11" descr="DSC_0010">
            <a:extLst>
              <a:ext uri="{FF2B5EF4-FFF2-40B4-BE49-F238E27FC236}">
                <a16:creationId xmlns:a16="http://schemas.microsoft.com/office/drawing/2014/main" id="{70127A2D-8699-44FA-BFAC-F6F9A423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6481" y="5035312"/>
            <a:ext cx="2992582" cy="18226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fabrication#2">
            <a:extLst>
              <a:ext uri="{FF2B5EF4-FFF2-40B4-BE49-F238E27FC236}">
                <a16:creationId xmlns:a16="http://schemas.microsoft.com/office/drawing/2014/main" id="{6F416669-1F71-4BBE-A95F-6E43DEF9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608" y="5035312"/>
            <a:ext cx="2992582" cy="18226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B107724-CC6A-46EB-8E60-6F6805AD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6772" y="5035312"/>
            <a:ext cx="3055228" cy="18226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45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309" y="98286"/>
            <a:ext cx="12095692" cy="923330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What constitutes a crisis?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A2EF8-755D-1B76-47FA-9658B8817FC8}"/>
              </a:ext>
            </a:extLst>
          </p:cNvPr>
          <p:cNvSpPr txBox="1"/>
          <p:nvPr/>
        </p:nvSpPr>
        <p:spPr>
          <a:xfrm>
            <a:off x="284568" y="1268181"/>
            <a:ext cx="11454714" cy="5170646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Federal Policy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	Action/inaction by Congress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	Action/inaction by Administration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0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State Policy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	Action/inaction at the Legislature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	Action/inaction by Administration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0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Misinformation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0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Hurricanes</a:t>
            </a:r>
          </a:p>
        </p:txBody>
      </p:sp>
    </p:spTree>
    <p:extLst>
      <p:ext uri="{BB962C8B-B14F-4D97-AF65-F5344CB8AC3E}">
        <p14:creationId xmlns:p14="http://schemas.microsoft.com/office/powerpoint/2010/main" val="227827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308" y="0"/>
            <a:ext cx="11977700" cy="861774"/>
          </a:xfrm>
          <a:prstGeom prst="rect">
            <a:avLst/>
          </a:prstGeom>
          <a:noFill/>
          <a:effectLst>
            <a:outerShdw blurRad="50800" dist="127000" dir="5400000" sx="121000" sy="12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Additional Partners &amp; Stakeholders</a:t>
            </a:r>
          </a:p>
        </p:txBody>
      </p:sp>
      <p:pic>
        <p:nvPicPr>
          <p:cNvPr id="1026" name="9E1457E2-7500-4E76-B02A-88D1D8AF7FB8">
            <a:extLst>
              <a:ext uri="{FF2B5EF4-FFF2-40B4-BE49-F238E27FC236}">
                <a16:creationId xmlns:a16="http://schemas.microsoft.com/office/drawing/2014/main" id="{2200F765-C776-B0B2-D1B8-334E0179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8" y="1412394"/>
            <a:ext cx="3012184" cy="113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C0387C8B-FC4C-A25F-96B4-8D7937C65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80" y="4308761"/>
            <a:ext cx="3256839" cy="1829427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07A9652E-C3E8-D804-0308-042D90266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39" y="4445239"/>
            <a:ext cx="3256839" cy="1789452"/>
          </a:xfrm>
          <a:prstGeom prst="rect">
            <a:avLst/>
          </a:prstGeom>
        </p:spPr>
      </p:pic>
      <p:sp>
        <p:nvSpPr>
          <p:cNvPr id="45" name="AutoShape 6" descr="LABI Logo">
            <a:extLst>
              <a:ext uri="{FF2B5EF4-FFF2-40B4-BE49-F238E27FC236}">
                <a16:creationId xmlns:a16="http://schemas.microsoft.com/office/drawing/2014/main" id="{A94F2EDB-963C-523D-F48F-8D666A523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8" descr="LABI Logo">
            <a:extLst>
              <a:ext uri="{FF2B5EF4-FFF2-40B4-BE49-F238E27FC236}">
                <a16:creationId xmlns:a16="http://schemas.microsoft.com/office/drawing/2014/main" id="{F624B159-4C81-5E07-0318-092BCC060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1695" y="3690666"/>
            <a:ext cx="2155581" cy="21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5BCB5E8-D291-39C5-9ACF-D6483CC2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8" y="3429000"/>
            <a:ext cx="3012185" cy="26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0B75645-37EF-FB10-A01E-D3704E4CBA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34" y="1227296"/>
            <a:ext cx="2690661" cy="268816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AE6FC11-5F9E-1184-6C3F-F9B5CF2C64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18" y="1730592"/>
            <a:ext cx="3078458" cy="2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25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12196</TotalTime>
  <Words>827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candaceatpal</dc:creator>
  <cp:lastModifiedBy>Jennifer Marusak</cp:lastModifiedBy>
  <cp:revision>303</cp:revision>
  <dcterms:created xsi:type="dcterms:W3CDTF">2016-03-10T15:40:24Z</dcterms:created>
  <dcterms:modified xsi:type="dcterms:W3CDTF">2022-09-16T03:27:13Z</dcterms:modified>
</cp:coreProperties>
</file>